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8"/>
  </p:notesMasterIdLst>
  <p:sldIdLst>
    <p:sldId id="272" r:id="rId2"/>
    <p:sldId id="274" r:id="rId3"/>
    <p:sldId id="282" r:id="rId4"/>
    <p:sldId id="275" r:id="rId5"/>
    <p:sldId id="276" r:id="rId6"/>
    <p:sldId id="283"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8799B23B-EC83-4686-B30A-512413B5E67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9627" autoAdjust="0"/>
    <p:restoredTop sz="91948" autoAdjust="0"/>
  </p:normalViewPr>
  <p:slideViewPr>
    <p:cSldViewPr snapToGrid="0">
      <p:cViewPr varScale="1">
        <p:scale>
          <a:sx n="67" d="100"/>
          <a:sy n="67" d="100"/>
        </p:scale>
        <p:origin x="-672" y="-96"/>
      </p:cViewPr>
      <p:guideLst>
        <p:guide orient="horz" pos="2160"/>
        <p:guide pos="3840"/>
      </p:guideLst>
    </p:cSldViewPr>
  </p:slideViewPr>
  <p:outlineViewPr>
    <p:cViewPr>
      <p:scale>
        <a:sx n="33" d="100"/>
        <a:sy n="33" d="100"/>
      </p:scale>
      <p:origin x="0" y="-8034"/>
    </p:cViewPr>
  </p:outlineViewPr>
  <p:notesTextViewPr>
    <p:cViewPr>
      <p:scale>
        <a:sx n="1" d="1"/>
        <a:sy n="1" d="1"/>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BD4573-58E7-4156-A133-2731F5F8D1A6}" type="datetimeFigureOut">
              <a:rPr lang="en-US" smtClean="0"/>
              <a:pPr/>
              <a:t>9/11/2019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3B0CF2-7F87-4E02-A248-870047730F99}" type="slidenum">
              <a:rPr lang="en-US" smtClean="0"/>
              <a:pPr/>
              <a:t>‹#›</a:t>
            </a:fld>
            <a:endParaRPr lang="en-US"/>
          </a:p>
        </p:txBody>
      </p:sp>
    </p:spTree>
    <p:extLst>
      <p:ext uri="{BB962C8B-B14F-4D97-AF65-F5344CB8AC3E}">
        <p14:creationId xmlns:p14="http://schemas.microsoft.com/office/powerpoint/2010/main" xmlns="" val="3614981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0070C0"/>
              </a:solidFill>
              <a:highlight>
                <a:srgbClr val="FFFF00"/>
              </a:highlight>
            </a:endParaRPr>
          </a:p>
        </p:txBody>
      </p:sp>
      <p:sp>
        <p:nvSpPr>
          <p:cNvPr id="4" name="Slide Number Placeholder 3"/>
          <p:cNvSpPr>
            <a:spLocks noGrp="1"/>
          </p:cNvSpPr>
          <p:nvPr>
            <p:ph type="sldNum" sz="quarter" idx="10"/>
          </p:nvPr>
        </p:nvSpPr>
        <p:spPr/>
        <p:txBody>
          <a:bodyPr/>
          <a:lstStyle/>
          <a:p>
            <a:fld id="{893B0CF2-7F87-4E02-A248-870047730F99}" type="slidenum">
              <a:rPr lang="en-US" smtClean="0"/>
              <a:pPr/>
              <a:t>1</a:t>
            </a:fld>
            <a:endParaRPr lang="en-US"/>
          </a:p>
        </p:txBody>
      </p:sp>
    </p:spTree>
    <p:extLst>
      <p:ext uri="{BB962C8B-B14F-4D97-AF65-F5344CB8AC3E}">
        <p14:creationId xmlns:p14="http://schemas.microsoft.com/office/powerpoint/2010/main" xmlns="" val="1495133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Fundamental Interpersonal Relations Orientation – Behavior (FIRO-B) Test is an assessment instrument that is used to help people understand their personality or </a:t>
            </a:r>
            <a:r>
              <a:rPr lang="en-US" sz="1200" kern="1200" dirty="0" err="1" smtClean="0">
                <a:solidFill>
                  <a:schemeClr val="tx1"/>
                </a:solidFill>
                <a:effectLst/>
                <a:latin typeface="+mn-lt"/>
                <a:ea typeface="+mn-ea"/>
                <a:cs typeface="+mn-cs"/>
              </a:rPr>
              <a:t>behaviour</a:t>
            </a:r>
            <a:r>
              <a:rPr lang="en-US" sz="1200" kern="1200" dirty="0" smtClean="0">
                <a:solidFill>
                  <a:schemeClr val="tx1"/>
                </a:solidFill>
                <a:effectLst/>
                <a:latin typeface="+mn-lt"/>
                <a:ea typeface="+mn-ea"/>
                <a:cs typeface="+mn-cs"/>
              </a:rPr>
              <a:t> and that of others.</a:t>
            </a:r>
            <a:r>
              <a:rPr lang="en-GB" dirty="0" smtClean="0">
                <a:effectLst/>
              </a:rPr>
              <a:t> Through</a:t>
            </a:r>
            <a:r>
              <a:rPr lang="en-GB" baseline="0" dirty="0" smtClean="0">
                <a:effectLst/>
              </a:rPr>
              <a:t> this assessment, one is able to understand his or her personality needs. The personality needs include, the need for inclusion, the need for control and the need for affection.</a:t>
            </a:r>
            <a:endParaRPr lang="en-US" b="0" dirty="0"/>
          </a:p>
        </p:txBody>
      </p:sp>
      <p:sp>
        <p:nvSpPr>
          <p:cNvPr id="4" name="Slide Number Placeholder 3"/>
          <p:cNvSpPr>
            <a:spLocks noGrp="1"/>
          </p:cNvSpPr>
          <p:nvPr>
            <p:ph type="sldNum" sz="quarter" idx="5"/>
          </p:nvPr>
        </p:nvSpPr>
        <p:spPr/>
        <p:txBody>
          <a:bodyPr/>
          <a:lstStyle/>
          <a:p>
            <a:fld id="{893B0CF2-7F87-4E02-A248-870047730F99}" type="slidenum">
              <a:rPr lang="en-US" smtClean="0"/>
              <a:pPr/>
              <a:t>2</a:t>
            </a:fld>
            <a:endParaRPr lang="en-US"/>
          </a:p>
        </p:txBody>
      </p:sp>
    </p:spTree>
    <p:extLst>
      <p:ext uri="{BB962C8B-B14F-4D97-AF65-F5344CB8AC3E}">
        <p14:creationId xmlns:p14="http://schemas.microsoft.com/office/powerpoint/2010/main" xmlns="" val="13157644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smtClean="0"/>
              <a:t>The</a:t>
            </a:r>
            <a:r>
              <a:rPr lang="en-US" b="0" baseline="0" dirty="0" smtClean="0"/>
              <a:t> FIRO-B test is not used to measure anything specific, the main aim of the test is to find a score on how comfortable a person is exhibiting a particular behavior in the society and how comfortable that he or she can be when other individuals exhibit particular behaviors towards him in the society. To determine this score, measurement is done using two factors, the expressed behavior and wanted behavior. </a:t>
            </a:r>
          </a:p>
        </p:txBody>
      </p:sp>
      <p:sp>
        <p:nvSpPr>
          <p:cNvPr id="4" name="Slide Number Placeholder 3"/>
          <p:cNvSpPr>
            <a:spLocks noGrp="1"/>
          </p:cNvSpPr>
          <p:nvPr>
            <p:ph type="sldNum" sz="quarter" idx="5"/>
          </p:nvPr>
        </p:nvSpPr>
        <p:spPr/>
        <p:txBody>
          <a:bodyPr/>
          <a:lstStyle/>
          <a:p>
            <a:fld id="{893B0CF2-7F87-4E02-A248-870047730F99}" type="slidenum">
              <a:rPr lang="en-US" smtClean="0"/>
              <a:pPr/>
              <a:t>3</a:t>
            </a:fld>
            <a:endParaRPr lang="en-US"/>
          </a:p>
        </p:txBody>
      </p:sp>
    </p:spTree>
    <p:extLst>
      <p:ext uri="{BB962C8B-B14F-4D97-AF65-F5344CB8AC3E}">
        <p14:creationId xmlns:p14="http://schemas.microsoft.com/office/powerpoint/2010/main" xmlns="" val="19613809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smtClean="0">
                <a:latin typeface="Times New Roman" pitchFamily="18" charset="0"/>
                <a:cs typeface="Times New Roman" pitchFamily="18" charset="0"/>
              </a:rPr>
              <a:t>Through this</a:t>
            </a:r>
            <a:r>
              <a:rPr lang="en-US" sz="2000" b="0" baseline="0" dirty="0" smtClean="0">
                <a:latin typeface="Times New Roman" pitchFamily="18" charset="0"/>
                <a:cs typeface="Times New Roman" pitchFamily="18" charset="0"/>
              </a:rPr>
              <a:t> FIRO-B test scores, I am able to get insights about my personality needs and I am also able to understand my behavior when interacting with other individuals. The scores shows that I have the ability to interact with other members of the society or the group comfortably. Understanding my behavior also helps me and others to find ways of coping up when we are interacting.</a:t>
            </a:r>
            <a:endParaRPr lang="en-US" sz="2000" b="0"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893B0CF2-7F87-4E02-A248-870047730F99}" type="slidenum">
              <a:rPr lang="en-US" smtClean="0"/>
              <a:pPr/>
              <a:t>4</a:t>
            </a:fld>
            <a:endParaRPr lang="en-US"/>
          </a:p>
        </p:txBody>
      </p:sp>
    </p:spTree>
    <p:extLst>
      <p:ext uri="{BB962C8B-B14F-4D97-AF65-F5344CB8AC3E}">
        <p14:creationId xmlns:p14="http://schemas.microsoft.com/office/powerpoint/2010/main" xmlns="" val="37107289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smtClean="0">
                <a:latin typeface="Times New Roman" pitchFamily="18" charset="0"/>
                <a:cs typeface="Times New Roman" pitchFamily="18" charset="0"/>
              </a:rPr>
              <a:t>The FIRO-B</a:t>
            </a:r>
            <a:r>
              <a:rPr lang="en-US" sz="2000" b="0" baseline="0" dirty="0" smtClean="0">
                <a:latin typeface="Times New Roman" pitchFamily="18" charset="0"/>
                <a:cs typeface="Times New Roman" pitchFamily="18" charset="0"/>
              </a:rPr>
              <a:t> test provided me with the insights that are required in making sure that I understand my personality needs and those of the other people that I interact with. This understanding will allow me to create a better interpersonal relationship with the people that I interact with and also understand the behavior of other people. </a:t>
            </a:r>
            <a:endParaRPr lang="en-US" sz="2000" b="0"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893B0CF2-7F87-4E02-A248-870047730F99}" type="slidenum">
              <a:rPr lang="en-US" smtClean="0"/>
              <a:pPr/>
              <a:t>5</a:t>
            </a:fld>
            <a:endParaRPr lang="en-US"/>
          </a:p>
        </p:txBody>
      </p:sp>
    </p:spTree>
    <p:extLst>
      <p:ext uri="{BB962C8B-B14F-4D97-AF65-F5344CB8AC3E}">
        <p14:creationId xmlns:p14="http://schemas.microsoft.com/office/powerpoint/2010/main" xmlns="" val="35870808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smtClean="0">
                <a:latin typeface="Times New Roman" pitchFamily="18" charset="0"/>
                <a:cs typeface="Times New Roman" pitchFamily="18" charset="0"/>
              </a:rPr>
              <a:t>Through the FIRO-B</a:t>
            </a:r>
            <a:r>
              <a:rPr lang="en-US" sz="2000" b="0" baseline="0" dirty="0" smtClean="0">
                <a:latin typeface="Times New Roman" pitchFamily="18" charset="0"/>
                <a:cs typeface="Times New Roman" pitchFamily="18" charset="0"/>
              </a:rPr>
              <a:t> test scores an individual can be able to understand his or her behavior and whether he or she can take up a leadership position in the group or team. Through the scores that I got, it can be seen that I have the ability to exhibit behaviors of effective leaders as well as tolerate the behavior that is </a:t>
            </a:r>
            <a:r>
              <a:rPr lang="en-US" sz="2000" b="0" baseline="0" dirty="0" err="1" smtClean="0">
                <a:latin typeface="Times New Roman" pitchFamily="18" charset="0"/>
                <a:cs typeface="Times New Roman" pitchFamily="18" charset="0"/>
              </a:rPr>
              <a:t>exhibted</a:t>
            </a:r>
            <a:r>
              <a:rPr lang="en-US" sz="2000" b="0" baseline="0" dirty="0" smtClean="0">
                <a:latin typeface="Times New Roman" pitchFamily="18" charset="0"/>
                <a:cs typeface="Times New Roman" pitchFamily="18" charset="0"/>
              </a:rPr>
              <a:t> by the other members of the group. </a:t>
            </a:r>
            <a:endParaRPr lang="en-US" sz="2000" b="0" dirty="0" smtClean="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893B0CF2-7F87-4E02-A248-870047730F99}" type="slidenum">
              <a:rPr lang="en-US" smtClean="0"/>
              <a:pPr/>
              <a:t>6</a:t>
            </a:fld>
            <a:endParaRPr lang="en-US"/>
          </a:p>
        </p:txBody>
      </p:sp>
    </p:spTree>
    <p:extLst>
      <p:ext uri="{BB962C8B-B14F-4D97-AF65-F5344CB8AC3E}">
        <p14:creationId xmlns:p14="http://schemas.microsoft.com/office/powerpoint/2010/main" xmlns="" val="1202824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grpSp>
        <p:nvGrpSpPr>
          <p:cNvPr id="10" name="Group 9"/>
          <p:cNvGrpSpPr/>
          <p:nvPr/>
        </p:nvGrpSpPr>
        <p:grpSpPr>
          <a:xfrm>
            <a:off x="0" y="6208894"/>
            <a:ext cx="12192000" cy="649106"/>
            <a:chOff x="0" y="6208894"/>
            <a:chExt cx="12192000" cy="649106"/>
          </a:xfrm>
        </p:grpSpPr>
        <p:sp>
          <p:nvSpPr>
            <p:cNvPr id="2" name="Rectangle 1"/>
            <p:cNvSpPr/>
            <p:nvPr/>
          </p:nvSpPr>
          <p:spPr>
            <a:xfrm>
              <a:off x="3048" y="6220178"/>
              <a:ext cx="12188952" cy="637822"/>
            </a:xfrm>
            <a:prstGeom prst="rect">
              <a:avLst/>
            </a:prstGeom>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cxnSp>
          <p:nvCxnSpPr>
            <p:cNvPr id="7" name="Straight Connector 6"/>
            <p:cNvCxnSpPr/>
            <p:nvPr/>
          </p:nvCxnSpPr>
          <p:spPr>
            <a:xfrm>
              <a:off x="0" y="6208894"/>
              <a:ext cx="12192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cxnSp>
        <p:nvCxnSpPr>
          <p:cNvPr id="5" name="Straight Connector 4"/>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tx2"/>
                </a:solidFill>
                <a:effectLst/>
                <a:latin typeface="+mj-lt"/>
                <a:ea typeface="+mj-ea"/>
                <a:cs typeface="+mj-cs"/>
              </a:defRPr>
            </a:lvl1pPr>
          </a:lstStyle>
          <a:p>
            <a:r>
              <a:rPr kumimoji="0" lang="en-US"/>
              <a:t>Click to edit Master title style</a:t>
            </a:r>
            <a:endParaRPr kumimoji="0" lang="en-US" dirty="0"/>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021A1D30-C0A0-4124-A783-34D9F15FA0FE}" type="datetime1">
              <a:rPr lang="en-US" smtClean="0"/>
              <a:pPr/>
              <a:t>9/11/2019</a:t>
            </a:fld>
            <a:endParaRPr lang="en-US"/>
          </a:p>
        </p:txBody>
      </p:sp>
      <p:sp>
        <p:nvSpPr>
          <p:cNvPr id="19" name="Footer Placeholder 18"/>
          <p:cNvSpPr>
            <a:spLocks noGrp="1"/>
          </p:cNvSpPr>
          <p:nvPr>
            <p:ph type="ftr" sz="quarter" idx="11"/>
          </p:nvPr>
        </p:nvSpPr>
        <p:spPr/>
        <p:txBody>
          <a:bodyPr/>
          <a:lstStyle/>
          <a:p>
            <a:r>
              <a:rPr lang="en-US" dirty="0"/>
              <a:t>Add a footer</a:t>
            </a:r>
          </a:p>
        </p:txBody>
      </p:sp>
      <p:sp>
        <p:nvSpPr>
          <p:cNvPr id="27" name="Slide Number Placeholder 26"/>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29808200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5F28077-7188-48C5-8679-2287FAC952E9}" type="datetime1">
              <a:rPr lang="en-US" smtClean="0"/>
              <a:pPr/>
              <a:t>9/11/2019</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148168215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Edit Master text styles</a:t>
            </a:r>
          </a:p>
        </p:txBody>
      </p:sp>
      <p:sp>
        <p:nvSpPr>
          <p:cNvPr id="4" name="Date Placeholder 3"/>
          <p:cNvSpPr>
            <a:spLocks noGrp="1"/>
          </p:cNvSpPr>
          <p:nvPr>
            <p:ph type="dt" sz="half" idx="10"/>
          </p:nvPr>
        </p:nvSpPr>
        <p:spPr/>
        <p:txBody>
          <a:bodyPr/>
          <a:lstStyle/>
          <a:p>
            <a:fld id="{D2DCB740-6776-4EE9-99FD-96D592FA5A23}" type="datetime1">
              <a:rPr lang="en-US" smtClean="0"/>
              <a:pPr/>
              <a:t>9/11/2019</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3531933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a:t>Click to edit Master title style</a:t>
            </a:r>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5F6BD99-6FFD-46C5-B5E2-43A34BDA2566}" type="datetime1">
              <a:rPr lang="en-US" smtClean="0"/>
              <a:pPr/>
              <a:t>9/11/2019</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10901865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Edit Master text styles</a:t>
            </a:r>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E022678E-214C-4CF8-97C7-95015FB02960}" type="datetime1">
              <a:rPr lang="en-US" smtClean="0"/>
              <a:pPr/>
              <a:t>9/11/2019</a:t>
            </a:fld>
            <a:endParaRPr lang="en-US"/>
          </a:p>
        </p:txBody>
      </p:sp>
      <p:sp>
        <p:nvSpPr>
          <p:cNvPr id="8" name="Footer Placeholder 7"/>
          <p:cNvSpPr>
            <a:spLocks noGrp="1"/>
          </p:cNvSpPr>
          <p:nvPr>
            <p:ph type="ftr" sz="quarter" idx="11"/>
          </p:nvPr>
        </p:nvSpPr>
        <p:spPr/>
        <p:txBody>
          <a:bodyPr/>
          <a:lstStyle/>
          <a:p>
            <a:r>
              <a:rPr lang="en-US" dirty="0"/>
              <a:t>Add a footer</a:t>
            </a:r>
          </a:p>
        </p:txBody>
      </p:sp>
      <p:sp>
        <p:nvSpPr>
          <p:cNvPr id="9" name="Slide Number Placeholder 8"/>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125018853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D55660E0-FA77-4473-A859-74127B089143}" type="datetime1">
              <a:rPr lang="en-US" smtClean="0"/>
              <a:pPr/>
              <a:t>9/11/2019</a:t>
            </a:fld>
            <a:endParaRPr lang="en-US"/>
          </a:p>
        </p:txBody>
      </p:sp>
      <p:sp>
        <p:nvSpPr>
          <p:cNvPr id="4" name="Footer Placeholder 3"/>
          <p:cNvSpPr>
            <a:spLocks noGrp="1"/>
          </p:cNvSpPr>
          <p:nvPr>
            <p:ph type="ftr" sz="quarter" idx="11"/>
          </p:nvPr>
        </p:nvSpPr>
        <p:spPr/>
        <p:txBody>
          <a:bodyPr/>
          <a:lstStyle/>
          <a:p>
            <a:r>
              <a:rPr lang="en-US" dirty="0"/>
              <a:t>Add a footer</a:t>
            </a:r>
          </a:p>
        </p:txBody>
      </p:sp>
      <p:sp>
        <p:nvSpPr>
          <p:cNvPr id="5" name="Slide Number Placeholder 4"/>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307181496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88D7B8-9F07-4899-827D-5F3CFDDEB574}" type="datetime1">
              <a:rPr lang="en-US" smtClean="0"/>
              <a:pPr/>
              <a:t>9/11/2019</a:t>
            </a:fld>
            <a:endParaRPr lang="en-US"/>
          </a:p>
        </p:txBody>
      </p:sp>
      <p:sp>
        <p:nvSpPr>
          <p:cNvPr id="3" name="Footer Placeholder 2"/>
          <p:cNvSpPr>
            <a:spLocks noGrp="1"/>
          </p:cNvSpPr>
          <p:nvPr>
            <p:ph type="ftr" sz="quarter" idx="11"/>
          </p:nvPr>
        </p:nvSpPr>
        <p:spPr/>
        <p:txBody>
          <a:bodyPr/>
          <a:lstStyle/>
          <a:p>
            <a:r>
              <a:rPr lang="en-US" dirty="0"/>
              <a:t>Add a footer</a:t>
            </a:r>
          </a:p>
        </p:txBody>
      </p:sp>
      <p:sp>
        <p:nvSpPr>
          <p:cNvPr id="4" name="Slide Number Placeholder 3"/>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25288213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Edit Master text styles</a:t>
            </a:r>
          </a:p>
        </p:txBody>
      </p:sp>
      <p:sp>
        <p:nvSpPr>
          <p:cNvPr id="5" name="Date Placeholder 4"/>
          <p:cNvSpPr>
            <a:spLocks noGrp="1"/>
          </p:cNvSpPr>
          <p:nvPr>
            <p:ph type="dt" sz="half" idx="10"/>
          </p:nvPr>
        </p:nvSpPr>
        <p:spPr/>
        <p:txBody>
          <a:bodyPr/>
          <a:lstStyle/>
          <a:p>
            <a:fld id="{B5197C5C-1CD1-417D-A89C-14747F5222C7}" type="datetime1">
              <a:rPr lang="en-US" smtClean="0"/>
              <a:pPr/>
              <a:t>9/11/2019</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199192676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Edit Master text styles</a:t>
            </a:r>
          </a:p>
        </p:txBody>
      </p:sp>
      <p:sp>
        <p:nvSpPr>
          <p:cNvPr id="5" name="Date Placeholder 4"/>
          <p:cNvSpPr>
            <a:spLocks noGrp="1"/>
          </p:cNvSpPr>
          <p:nvPr>
            <p:ph type="dt" sz="half" idx="10"/>
          </p:nvPr>
        </p:nvSpPr>
        <p:spPr/>
        <p:txBody>
          <a:bodyPr/>
          <a:lstStyle/>
          <a:p>
            <a:fld id="{1359EFBB-CFA1-4AA8-9123-F0B52DBD84FE}" type="datetime1">
              <a:rPr lang="en-US" smtClean="0"/>
              <a:pPr/>
              <a:t>9/11/2019</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a:xfrm>
            <a:off x="10769600" y="6356351"/>
            <a:ext cx="812800" cy="365125"/>
          </a:xfrm>
        </p:spPr>
        <p:txBody>
          <a:bodyPr/>
          <a:lstStyle/>
          <a:p>
            <a:fld id="{401CF334-2D5C-4859-84A6-CA7E6E43FAEB}" type="slidenum">
              <a:rPr lang="en-US" smtClean="0"/>
              <a:pPr/>
              <a:t>‹#›</a:t>
            </a:fld>
            <a:endParaRPr lang="en-US"/>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Tree>
    <p:extLst>
      <p:ext uri="{BB962C8B-B14F-4D97-AF65-F5344CB8AC3E}">
        <p14:creationId xmlns:p14="http://schemas.microsoft.com/office/powerpoint/2010/main" xmlns="" val="25196249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D2D5871-AB0F-4B3D-8861-97E78CB7B47E}" type="datetime1">
              <a:rPr lang="en-US" smtClean="0"/>
              <a:pPr/>
              <a:t>9/11/2019</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87777705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4418406-4C3F-4F3E-80BD-A22568EA37EB}" type="datetime1">
              <a:rPr lang="en-US" smtClean="0"/>
              <a:pPr/>
              <a:t>9/11/2019</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336975443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25" name="Group 24"/>
          <p:cNvGrpSpPr/>
          <p:nvPr/>
        </p:nvGrpSpPr>
        <p:grpSpPr>
          <a:xfrm>
            <a:off x="-29028" y="-7144"/>
            <a:ext cx="12240731" cy="6879658"/>
            <a:chOff x="0" y="-21658"/>
            <a:chExt cx="12240731" cy="6879658"/>
          </a:xfrm>
        </p:grpSpPr>
        <p:sp>
          <p:nvSpPr>
            <p:cNvPr id="26" name="Rectangle 25"/>
            <p:cNvSpPr/>
            <p:nvPr/>
          </p:nvSpPr>
          <p:spPr>
            <a:xfrm>
              <a:off x="31633"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p:cNvGrpSpPr/>
            <p:nvPr/>
          </p:nvGrpSpPr>
          <p:grpSpPr>
            <a:xfrm>
              <a:off x="0" y="-21658"/>
              <a:ext cx="12240731" cy="1041400"/>
              <a:chOff x="-25356" y="-7144"/>
              <a:chExt cx="12240731" cy="1041400"/>
            </a:xfrm>
          </p:grpSpPr>
          <p:sp>
            <p:nvSpPr>
              <p:cNvPr id="28" name="Freeform 27"/>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29" name="Freeform 28"/>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grpSp>
            <p:nvGrpSpPr>
              <p:cNvPr id="31" name="Group 30"/>
              <p:cNvGrpSpPr/>
              <p:nvPr/>
            </p:nvGrpSpPr>
            <p:grpSpPr>
              <a:xfrm>
                <a:off x="-25356" y="202408"/>
                <a:ext cx="12240731" cy="649224"/>
                <a:chOff x="-19045" y="216550"/>
                <a:chExt cx="9180548" cy="649224"/>
              </a:xfrm>
            </p:grpSpPr>
            <p:sp>
              <p:nvSpPr>
                <p:cNvPr id="32" name="Freeform 3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33" name="Freeform 3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grpSp>
        </p:grpSp>
      </p:gr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a:t>Click to edit Master title style</a:t>
            </a:r>
            <a:endParaRPr kumimoji="0" lang="en-US" dirty="0"/>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a:t>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100">
                <a:solidFill>
                  <a:schemeClr val="tx1"/>
                </a:solidFill>
              </a:defRPr>
            </a:lvl1pPr>
          </a:lstStyle>
          <a:p>
            <a:fld id="{61146459-E3C3-4969-9224-5ED50B492D17}" type="datetime1">
              <a:rPr lang="en-US" smtClean="0"/>
              <a:pPr/>
              <a:t>9/11/2019</a:t>
            </a:fld>
            <a:endParaRPr lang="en-US" dirty="0"/>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100">
                <a:solidFill>
                  <a:schemeClr val="tx1"/>
                </a:solidFill>
              </a:defRPr>
            </a:lvl1pPr>
          </a:lstStyle>
          <a:p>
            <a:r>
              <a:rPr lang="en-US" dirty="0"/>
              <a:t>Add a footer</a:t>
            </a:r>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100">
                <a:solidFill>
                  <a:schemeClr val="tx1"/>
                </a:solidFill>
              </a:defRPr>
            </a:lvl1p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9428528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hf sldNum="0"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lumMod val="50000"/>
          </a:schemeClr>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lumMod val="50000"/>
          </a:schemeClr>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lumMod val="50000"/>
          </a:schemeClr>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lumMod val="50000"/>
          </a:schemeClr>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lumMod val="75000"/>
          </a:schemeClr>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lumMod val="50000"/>
          </a:schemeClr>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lumMod val="75000"/>
          </a:schemeClr>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286000" indent="0" algn="l" rtl="0" eaLnBrk="1" latinLnBrk="0" hangingPunct="1">
        <a:spcBef>
          <a:spcPct val="20000"/>
        </a:spcBef>
        <a:buClr>
          <a:schemeClr val="tx2"/>
        </a:buClr>
        <a:buFontTx/>
        <a:buNone/>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pPr algn="ctr"/>
            <a:r>
              <a:rPr lang="en-US" sz="3600" dirty="0" smtClean="0"/>
              <a:t>FIRO-B TEST ANALYSIS</a:t>
            </a:r>
            <a:endParaRPr lang="en-US" sz="3600" dirty="0"/>
          </a:p>
        </p:txBody>
      </p:sp>
      <p:sp>
        <p:nvSpPr>
          <p:cNvPr id="5" name="Subtitle 4"/>
          <p:cNvSpPr>
            <a:spLocks noGrp="1"/>
          </p:cNvSpPr>
          <p:nvPr>
            <p:ph type="subTitle" idx="1"/>
          </p:nvPr>
        </p:nvSpPr>
        <p:spPr/>
        <p:txBody>
          <a:bodyPr/>
          <a:lstStyle/>
          <a:p>
            <a:pPr algn="ctr"/>
            <a:r>
              <a:rPr lang="en-US" dirty="0" smtClean="0"/>
              <a:t>Personality Test</a:t>
            </a:r>
            <a:endParaRPr lang="en-US" dirty="0"/>
          </a:p>
          <a:p>
            <a:pPr algn="ctr"/>
            <a:r>
              <a:rPr lang="en-US" dirty="0">
                <a:solidFill>
                  <a:srgbClr val="00B0F0"/>
                </a:solidFill>
              </a:rPr>
              <a:t>Insert Student’s Name Here</a:t>
            </a:r>
          </a:p>
          <a:p>
            <a:endParaRPr lang="en-US" dirty="0"/>
          </a:p>
        </p:txBody>
      </p:sp>
    </p:spTree>
    <p:extLst>
      <p:ext uri="{BB962C8B-B14F-4D97-AF65-F5344CB8AC3E}">
        <p14:creationId xmlns:p14="http://schemas.microsoft.com/office/powerpoint/2010/main" xmlns="" val="354962865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557212"/>
            <a:ext cx="10972800" cy="585787"/>
          </a:xfrm>
        </p:spPr>
        <p:txBody>
          <a:bodyPr>
            <a:normAutofit/>
          </a:bodyPr>
          <a:lstStyle/>
          <a:p>
            <a:pPr algn="ctr"/>
            <a:r>
              <a:rPr lang="en-US" sz="2400" dirty="0" smtClean="0">
                <a:solidFill>
                  <a:schemeClr val="tx1"/>
                </a:solidFill>
                <a:latin typeface="Times New Roman" pitchFamily="18" charset="0"/>
                <a:cs typeface="Times New Roman" pitchFamily="18" charset="0"/>
              </a:rPr>
              <a:t>FIRO-B ASSESSMENT</a:t>
            </a:r>
            <a:endParaRPr lang="en-US" sz="2400" dirty="0">
              <a:solidFill>
                <a:schemeClr val="tx1"/>
              </a:solidFill>
              <a:latin typeface="Times New Roman" pitchFamily="18" charset="0"/>
              <a:cs typeface="Times New Roman" pitchFamily="18" charset="0"/>
            </a:endParaRPr>
          </a:p>
        </p:txBody>
      </p:sp>
      <p:sp>
        <p:nvSpPr>
          <p:cNvPr id="2" name="Content Placeholder 1"/>
          <p:cNvSpPr>
            <a:spLocks noGrp="1"/>
          </p:cNvSpPr>
          <p:nvPr>
            <p:ph idx="1"/>
          </p:nvPr>
        </p:nvSpPr>
        <p:spPr>
          <a:xfrm>
            <a:off x="467360" y="1320800"/>
            <a:ext cx="11724640" cy="5537200"/>
          </a:xfrm>
        </p:spPr>
        <p:txBody>
          <a:bodyPr>
            <a:normAutofit/>
          </a:bodyPr>
          <a:lstStyle/>
          <a:p>
            <a:pPr lvl="1">
              <a:lnSpc>
                <a:spcPct val="200000"/>
              </a:lnSpc>
              <a:buFont typeface="Wingdings" pitchFamily="2" charset="2"/>
              <a:buChar char="v"/>
            </a:pPr>
            <a:r>
              <a:rPr lang="en-US" sz="2000" dirty="0" smtClean="0">
                <a:latin typeface="Times New Roman" pitchFamily="18" charset="0"/>
                <a:cs typeface="Times New Roman" pitchFamily="18" charset="0"/>
              </a:rPr>
              <a:t>Through the FIRO-B assessment, one is able to understand his or her behavior or personality when he or she is interacting with other individuals. The FIRO-B scores that I received provided me with the insights that are required to understand my different personality needs. </a:t>
            </a:r>
          </a:p>
          <a:p>
            <a:pPr lvl="1">
              <a:lnSpc>
                <a:spcPct val="200000"/>
              </a:lnSpc>
              <a:buFont typeface="Wingdings" pitchFamily="2" charset="2"/>
              <a:buChar char="v"/>
            </a:pPr>
            <a:r>
              <a:rPr lang="en-US" sz="2000" dirty="0" smtClean="0">
                <a:latin typeface="Times New Roman" pitchFamily="18" charset="0"/>
                <a:cs typeface="Times New Roman" pitchFamily="18" charset="0"/>
              </a:rPr>
              <a:t>The FIRO-B assessment is divided into six tests, the scores that are received from these tests helps in determining the individual’s Social Interaction score. This is the way that individuals interact with one another in the society.   </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xmlns="" val="333955404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557212"/>
            <a:ext cx="10972800" cy="585787"/>
          </a:xfrm>
        </p:spPr>
        <p:txBody>
          <a:bodyPr>
            <a:normAutofit/>
          </a:bodyPr>
          <a:lstStyle/>
          <a:p>
            <a:pPr algn="ctr"/>
            <a:r>
              <a:rPr lang="en-US" sz="2400" dirty="0" smtClean="0">
                <a:solidFill>
                  <a:schemeClr val="tx1"/>
                </a:solidFill>
                <a:latin typeface="Times New Roman" pitchFamily="18" charset="0"/>
                <a:cs typeface="Times New Roman" pitchFamily="18" charset="0"/>
              </a:rPr>
              <a:t>FIRO-B ASSESSMENT</a:t>
            </a:r>
            <a:endParaRPr lang="en-US" sz="2400" dirty="0">
              <a:solidFill>
                <a:schemeClr val="tx1"/>
              </a:solidFill>
              <a:latin typeface="Times New Roman" pitchFamily="18" charset="0"/>
              <a:cs typeface="Times New Roman" pitchFamily="18" charset="0"/>
            </a:endParaRPr>
          </a:p>
        </p:txBody>
      </p:sp>
      <p:sp>
        <p:nvSpPr>
          <p:cNvPr id="2" name="Content Placeholder 1"/>
          <p:cNvSpPr>
            <a:spLocks noGrp="1"/>
          </p:cNvSpPr>
          <p:nvPr>
            <p:ph idx="1"/>
          </p:nvPr>
        </p:nvSpPr>
        <p:spPr>
          <a:xfrm>
            <a:off x="467360" y="1320800"/>
            <a:ext cx="11724640" cy="5537200"/>
          </a:xfrm>
        </p:spPr>
        <p:txBody>
          <a:bodyPr>
            <a:normAutofit/>
          </a:bodyPr>
          <a:lstStyle/>
          <a:p>
            <a:pPr lvl="1">
              <a:lnSpc>
                <a:spcPct val="200000"/>
              </a:lnSpc>
              <a:buFont typeface="Wingdings" pitchFamily="2" charset="2"/>
              <a:buChar char="v"/>
            </a:pPr>
            <a:r>
              <a:rPr lang="en-US" sz="2000" dirty="0" smtClean="0">
                <a:latin typeface="Times New Roman" pitchFamily="18" charset="0"/>
                <a:cs typeface="Times New Roman" pitchFamily="18" charset="0"/>
              </a:rPr>
              <a:t>The FIRO-B test is a unique form of assessment that is used to find the score of how comfortable an individual can be with a specific behavior. To find the score of an individual, there are two factors which needs to be taken into consideration; expressed behavior and wanted behavior. </a:t>
            </a:r>
          </a:p>
          <a:p>
            <a:pPr lvl="1">
              <a:lnSpc>
                <a:spcPct val="200000"/>
              </a:lnSpc>
              <a:buFont typeface="Wingdings" pitchFamily="2" charset="2"/>
              <a:buChar char="v"/>
            </a:pPr>
            <a:r>
              <a:rPr lang="en-US" sz="2000" dirty="0" smtClean="0">
                <a:latin typeface="Times New Roman" pitchFamily="18" charset="0"/>
                <a:cs typeface="Times New Roman" pitchFamily="18" charset="0"/>
              </a:rPr>
              <a:t>Expressed behavior-this is used to describe or show how comfortable we are when we are portraying a particular behavior towards the other people in the society. A scale is used to determine the score of the expressed behavior. </a:t>
            </a:r>
          </a:p>
          <a:p>
            <a:pPr lvl="1">
              <a:lnSpc>
                <a:spcPct val="200000"/>
              </a:lnSpc>
              <a:buFont typeface="Wingdings" pitchFamily="2" charset="2"/>
              <a:buChar char="v"/>
            </a:pPr>
            <a:r>
              <a:rPr lang="en-US" sz="2000" dirty="0" smtClean="0">
                <a:latin typeface="Times New Roman" pitchFamily="18" charset="0"/>
                <a:cs typeface="Times New Roman" pitchFamily="18" charset="0"/>
              </a:rPr>
              <a:t>Wanted behavior-this score shows the level that we want other people to exhibit a particular behavior towards us. Just like expressed behavior, wanted behavior score is measured using a set scale. </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xmlns="" val="112592609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09612" y="557212"/>
            <a:ext cx="10972800" cy="518350"/>
          </a:xfrm>
        </p:spPr>
        <p:txBody>
          <a:bodyPr>
            <a:normAutofit/>
          </a:bodyPr>
          <a:lstStyle/>
          <a:p>
            <a:pPr algn="ctr"/>
            <a:r>
              <a:rPr lang="en-US" sz="2400" dirty="0" smtClean="0">
                <a:solidFill>
                  <a:schemeClr val="tx1"/>
                </a:solidFill>
                <a:latin typeface="Times New Roman" pitchFamily="18" charset="0"/>
                <a:cs typeface="Times New Roman" pitchFamily="18" charset="0"/>
              </a:rPr>
              <a:t>FIRO-B TEST SCORES</a:t>
            </a:r>
            <a:endParaRPr lang="en-US" sz="2400" dirty="0">
              <a:solidFill>
                <a:schemeClr val="tx1"/>
              </a:solidFill>
              <a:latin typeface="Times New Roman" pitchFamily="18" charset="0"/>
              <a:cs typeface="Times New Roman" pitchFamily="18" charset="0"/>
            </a:endParaRPr>
          </a:p>
        </p:txBody>
      </p:sp>
      <p:sp>
        <p:nvSpPr>
          <p:cNvPr id="2" name="Content Placeholder 1"/>
          <p:cNvSpPr>
            <a:spLocks noGrp="1"/>
          </p:cNvSpPr>
          <p:nvPr>
            <p:ph idx="1"/>
          </p:nvPr>
        </p:nvSpPr>
        <p:spPr>
          <a:xfrm>
            <a:off x="609600" y="1278255"/>
            <a:ext cx="10972800" cy="4389120"/>
          </a:xfrm>
        </p:spPr>
        <p:txBody>
          <a:bodyPr>
            <a:normAutofit/>
          </a:bodyPr>
          <a:lstStyle/>
          <a:p>
            <a:pPr lvl="1">
              <a:buFont typeface="Wingdings" pitchFamily="2" charset="2"/>
              <a:buChar char="Ø"/>
            </a:pPr>
            <a:r>
              <a:rPr lang="en-US" sz="2000" dirty="0" smtClean="0">
                <a:latin typeface="Times New Roman" pitchFamily="18" charset="0"/>
                <a:cs typeface="Times New Roman" pitchFamily="18" charset="0"/>
              </a:rPr>
              <a:t>The Importance of People Test, my score in this test was 17, this means that I value being with people and I put effort to be in a group. </a:t>
            </a:r>
          </a:p>
          <a:p>
            <a:pPr lvl="1">
              <a:buFont typeface="Wingdings" pitchFamily="2" charset="2"/>
              <a:buChar char="Ø"/>
            </a:pPr>
            <a:r>
              <a:rPr lang="en-US" sz="2000" dirty="0" smtClean="0">
                <a:latin typeface="Times New Roman" pitchFamily="18" charset="0"/>
                <a:cs typeface="Times New Roman" pitchFamily="18" charset="0"/>
              </a:rPr>
              <a:t>The Activity Level Test, my score for this test was 14, this means that I am an active and outgoing individual. </a:t>
            </a:r>
          </a:p>
          <a:p>
            <a:pPr lvl="1">
              <a:buFont typeface="Wingdings" pitchFamily="2" charset="2"/>
              <a:buChar char="Ø"/>
            </a:pPr>
            <a:r>
              <a:rPr lang="en-US" sz="2000" dirty="0" smtClean="0">
                <a:latin typeface="Times New Roman" pitchFamily="18" charset="0"/>
                <a:cs typeface="Times New Roman" pitchFamily="18" charset="0"/>
              </a:rPr>
              <a:t>My Need Level Test score was 16, this shows that I averagely desire to have other people make contact with me. </a:t>
            </a:r>
          </a:p>
          <a:p>
            <a:pPr lvl="1">
              <a:buFont typeface="Wingdings" pitchFamily="2" charset="2"/>
              <a:buChar char="Ø"/>
            </a:pPr>
            <a:r>
              <a:rPr lang="en-US" sz="2000" dirty="0" smtClean="0">
                <a:latin typeface="Times New Roman" pitchFamily="18" charset="0"/>
                <a:cs typeface="Times New Roman" pitchFamily="18" charset="0"/>
              </a:rPr>
              <a:t>My score for Assuming Responsibility Test was 16, this shows that I have a great urge to take up responsibility and hold others responsible.</a:t>
            </a:r>
          </a:p>
          <a:p>
            <a:pPr lvl="1">
              <a:buFont typeface="Wingdings" pitchFamily="2" charset="2"/>
              <a:buChar char="Ø"/>
            </a:pPr>
            <a:r>
              <a:rPr lang="en-US" sz="2000" dirty="0" smtClean="0">
                <a:latin typeface="Times New Roman" pitchFamily="18" charset="0"/>
                <a:cs typeface="Times New Roman" pitchFamily="18" charset="0"/>
              </a:rPr>
              <a:t>In the Importance of Affection Test, my score was 11, this shows that I have the ability to make interpersonal relationships with other individuals. </a:t>
            </a:r>
          </a:p>
          <a:p>
            <a:pPr lvl="1">
              <a:buFont typeface="Wingdings" pitchFamily="2" charset="2"/>
              <a:buChar char="Ø"/>
            </a:pPr>
            <a:r>
              <a:rPr lang="en-US" sz="2000" dirty="0" smtClean="0">
                <a:latin typeface="Times New Roman" pitchFamily="18" charset="0"/>
                <a:cs typeface="Times New Roman" pitchFamily="18" charset="0"/>
              </a:rPr>
              <a:t>My Social Interaction score was 74, this is a high score which shows that I have the ability to socialize and interact with other people comfortably. </a:t>
            </a:r>
          </a:p>
        </p:txBody>
      </p:sp>
    </p:spTree>
    <p:extLst>
      <p:ext uri="{BB962C8B-B14F-4D97-AF65-F5344CB8AC3E}">
        <p14:creationId xmlns:p14="http://schemas.microsoft.com/office/powerpoint/2010/main" xmlns="" val="32980024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714375"/>
            <a:ext cx="10972800" cy="522478"/>
          </a:xfrm>
        </p:spPr>
        <p:txBody>
          <a:bodyPr>
            <a:normAutofit/>
          </a:bodyPr>
          <a:lstStyle/>
          <a:p>
            <a:pPr algn="ctr"/>
            <a:r>
              <a:rPr lang="en-US" sz="2400" dirty="0" smtClean="0">
                <a:solidFill>
                  <a:schemeClr val="tx1"/>
                </a:solidFill>
                <a:latin typeface="Times New Roman" pitchFamily="18" charset="0"/>
                <a:cs typeface="Times New Roman" pitchFamily="18" charset="0"/>
              </a:rPr>
              <a:t>The Personality Needs</a:t>
            </a:r>
            <a:endParaRPr lang="en-US" sz="2400" dirty="0">
              <a:solidFill>
                <a:schemeClr val="tx1"/>
              </a:solidFill>
              <a:latin typeface="Times New Roman" pitchFamily="18" charset="0"/>
              <a:cs typeface="Times New Roman" pitchFamily="18" charset="0"/>
            </a:endParaRPr>
          </a:p>
        </p:txBody>
      </p:sp>
      <p:sp>
        <p:nvSpPr>
          <p:cNvPr id="2" name="Content Placeholder 1"/>
          <p:cNvSpPr>
            <a:spLocks noGrp="1"/>
          </p:cNvSpPr>
          <p:nvPr>
            <p:ph idx="1"/>
          </p:nvPr>
        </p:nvSpPr>
        <p:spPr>
          <a:xfrm>
            <a:off x="609600" y="1379727"/>
            <a:ext cx="10972800" cy="5006785"/>
          </a:xfrm>
        </p:spPr>
        <p:txBody>
          <a:bodyPr>
            <a:noAutofit/>
          </a:bodyPr>
          <a:lstStyle/>
          <a:p>
            <a:pPr marL="393192" lvl="1" indent="0">
              <a:lnSpc>
                <a:spcPct val="200000"/>
              </a:lnSpc>
              <a:buFont typeface="Wingdings" pitchFamily="2" charset="2"/>
              <a:buChar char="v"/>
            </a:pPr>
            <a:r>
              <a:rPr lang="en-US" sz="2000" dirty="0" smtClean="0">
                <a:latin typeface="Times New Roman" pitchFamily="18" charset="0"/>
                <a:cs typeface="Times New Roman" pitchFamily="18" charset="0"/>
              </a:rPr>
              <a:t>Through the test scores, one is able to determine his or her personality needs.</a:t>
            </a:r>
          </a:p>
          <a:p>
            <a:pPr lvl="1">
              <a:lnSpc>
                <a:spcPct val="200000"/>
              </a:lnSpc>
              <a:buFont typeface="Wingdings" pitchFamily="2" charset="2"/>
              <a:buChar char="v"/>
            </a:pPr>
            <a:r>
              <a:rPr lang="en-US" sz="2000" dirty="0" smtClean="0">
                <a:latin typeface="Times New Roman" pitchFamily="18" charset="0"/>
                <a:cs typeface="Times New Roman" pitchFamily="18" charset="0"/>
              </a:rPr>
              <a:t>Inclusion-my test scores shows that I prefer being in groups and being involved in the different events which take place in the society. </a:t>
            </a:r>
          </a:p>
          <a:p>
            <a:pPr lvl="1">
              <a:lnSpc>
                <a:spcPct val="200000"/>
              </a:lnSpc>
              <a:buFont typeface="Wingdings" pitchFamily="2" charset="2"/>
              <a:buChar char="v"/>
            </a:pPr>
            <a:r>
              <a:rPr lang="en-US" sz="2000" dirty="0" smtClean="0">
                <a:latin typeface="Times New Roman" pitchFamily="18" charset="0"/>
                <a:cs typeface="Times New Roman" pitchFamily="18" charset="0"/>
              </a:rPr>
              <a:t>Control-through the tests, it can be seen that I prefer taking control and asserting my influence in the society or a group that I am in. </a:t>
            </a:r>
          </a:p>
          <a:p>
            <a:pPr lvl="1">
              <a:lnSpc>
                <a:spcPct val="200000"/>
              </a:lnSpc>
              <a:buFont typeface="Wingdings" pitchFamily="2" charset="2"/>
              <a:buChar char="v"/>
            </a:pPr>
            <a:r>
              <a:rPr lang="en-US" sz="2000" dirty="0" smtClean="0">
                <a:latin typeface="Times New Roman" pitchFamily="18" charset="0"/>
                <a:cs typeface="Times New Roman" pitchFamily="18" charset="0"/>
              </a:rPr>
              <a:t>Affection-the test results show that I am affectionate and I can comfortably form an interpersonal relationship with another individual. </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xmlns="" val="34716184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714375"/>
            <a:ext cx="10972800" cy="522478"/>
          </a:xfrm>
        </p:spPr>
        <p:txBody>
          <a:bodyPr>
            <a:normAutofit/>
          </a:bodyPr>
          <a:lstStyle/>
          <a:p>
            <a:pPr algn="ctr"/>
            <a:r>
              <a:rPr lang="en-US" sz="2400" dirty="0" smtClean="0">
                <a:solidFill>
                  <a:schemeClr val="tx1"/>
                </a:solidFill>
                <a:latin typeface="Times New Roman" pitchFamily="18" charset="0"/>
                <a:cs typeface="Times New Roman" pitchFamily="18" charset="0"/>
              </a:rPr>
              <a:t>FIRO-B Assessment Scores</a:t>
            </a:r>
            <a:endParaRPr lang="en-US" sz="2400" dirty="0">
              <a:solidFill>
                <a:schemeClr val="tx1"/>
              </a:solidFill>
              <a:latin typeface="Times New Roman" pitchFamily="18" charset="0"/>
              <a:cs typeface="Times New Roman" pitchFamily="18" charset="0"/>
            </a:endParaRPr>
          </a:p>
        </p:txBody>
      </p:sp>
      <p:sp>
        <p:nvSpPr>
          <p:cNvPr id="2" name="Content Placeholder 1"/>
          <p:cNvSpPr>
            <a:spLocks noGrp="1"/>
          </p:cNvSpPr>
          <p:nvPr>
            <p:ph idx="1"/>
          </p:nvPr>
        </p:nvSpPr>
        <p:spPr>
          <a:xfrm>
            <a:off x="609600" y="1208277"/>
            <a:ext cx="10972800" cy="5006785"/>
          </a:xfrm>
        </p:spPr>
        <p:txBody>
          <a:bodyPr>
            <a:noAutofit/>
          </a:bodyPr>
          <a:lstStyle/>
          <a:p>
            <a:pPr marL="393192" lvl="1" indent="0">
              <a:lnSpc>
                <a:spcPct val="200000"/>
              </a:lnSpc>
              <a:buFont typeface="Wingdings" pitchFamily="2" charset="2"/>
              <a:buChar char="v"/>
            </a:pPr>
            <a:r>
              <a:rPr lang="en-US" sz="2000" dirty="0" smtClean="0">
                <a:latin typeface="Times New Roman" pitchFamily="18" charset="0"/>
                <a:cs typeface="Times New Roman" pitchFamily="18" charset="0"/>
              </a:rPr>
              <a:t>Most of my scores from the FIRO-B test were above the average score, this shows that I like socializing with other people and I can be able to take up responsibility as well as hold other individuals responsible in a group.</a:t>
            </a:r>
          </a:p>
          <a:p>
            <a:pPr marL="393192" lvl="1" indent="0">
              <a:lnSpc>
                <a:spcPct val="200000"/>
              </a:lnSpc>
              <a:buFont typeface="Wingdings" pitchFamily="2" charset="2"/>
              <a:buChar char="v"/>
            </a:pPr>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From this scores, it can be seen that I can take leadership positions in a group. The inclusion scores shows that I can be able to include all the individuals when working in a team. For a team to be successful, all members of the team need to participate in the activities of the group. The control scores also shows that I am able to control and influence the actions of other members in the team. I am also affectionate and I can be able to create interpersonal relationships with the members of the team.</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xmlns="" val="82101417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resentation on brainstorming">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Century Gothic-Palatino Linotype">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spDef>
      <a:spPr/>
      <a:bodyPr rtlCol="0" anchor="ctr"/>
      <a:lstStyle>
        <a:defPPr algn="ctr">
          <a:defRPr/>
        </a:defPPr>
      </a:lstStyle>
      <a:style>
        <a:lnRef idx="1">
          <a:schemeClr val="accent3"/>
        </a:lnRef>
        <a:fillRef idx="2">
          <a:schemeClr val="accent3"/>
        </a:fillRef>
        <a:effectRef idx="1">
          <a:schemeClr val="accent3"/>
        </a:effectRef>
        <a:fontRef idx="minor">
          <a:schemeClr val="dk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none" rtlCol="0">
        <a:spAutoFit/>
      </a:bodyPr>
      <a:lstStyle>
        <a:defPPr>
          <a:defRPr dirty="0" err="1" smtClean="0"/>
        </a:defPPr>
      </a:lstStyle>
    </a:txDef>
  </a:objectDefaults>
  <a:extraClrSchemeLst/>
  <a:extLst>
    <a:ext uri="{05A4C25C-085E-4340-85A3-A5531E510DB2}">
      <thm15:themeFamily xmlns:thm15="http://schemas.microsoft.com/office/thememl/2012/main" xmlns="" name="Business brainstorming presentation.potx" id="{DE77CA07-3D7A-4CF2-AF02-587F794CB3CB}" vid="{13C2A94F-C0A1-4622-B71C-29A3B00D5E0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868</TotalTime>
  <Words>979</Words>
  <Application>Microsoft Macintosh PowerPoint</Application>
  <PresentationFormat>Custom</PresentationFormat>
  <Paragraphs>36</Paragraphs>
  <Slides>6</Slides>
  <Notes>6</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Presentation on brainstorming</vt:lpstr>
      <vt:lpstr>FIRO-B TEST ANALYSIS</vt:lpstr>
      <vt:lpstr>FIRO-B ASSESSMENT</vt:lpstr>
      <vt:lpstr>FIRO-B ASSESSMENT</vt:lpstr>
      <vt:lpstr>FIRO-B TEST SCORES</vt:lpstr>
      <vt:lpstr>The Personality Needs</vt:lpstr>
      <vt:lpstr>FIRO-B Assessment Scores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Use This Template</dc:title>
  <dc:creator>omonso</dc:creator>
  <cp:lastModifiedBy>ADM</cp:lastModifiedBy>
  <cp:revision>62</cp:revision>
  <dcterms:created xsi:type="dcterms:W3CDTF">2018-11-16T01:49:47Z</dcterms:created>
  <dcterms:modified xsi:type="dcterms:W3CDTF">2019-09-11T10:43:28Z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74069100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